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조 성훈" initials="조성" lastIdx="1" clrIdx="0">
    <p:extLst>
      <p:ext uri="{19B8F6BF-5375-455C-9EA6-DF929625EA0E}">
        <p15:presenceInfo xmlns:p15="http://schemas.microsoft.com/office/powerpoint/2012/main" userId="2671505b2c2fb5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B98C"/>
    <a:srgbClr val="ECE5D8"/>
    <a:srgbClr val="495366"/>
    <a:srgbClr val="D8D3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4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1-27T14:05:50.453" idx="1">
    <p:pos x="10" y="10"/>
    <p:text>비경 모티브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112C8E-0DA6-4EDE-9F84-F606602A2F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655D38-0F40-4ADC-B286-3FC4BCCFE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B4D7ED-7F18-4265-9839-8FBA060D0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092AA0-460A-4A51-A022-44877556B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0A066C-FC12-4B7E-85EE-1DCC37EAF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553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07471F-8F78-4C35-B9CE-A85426F18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1972C1-89B1-4043-85F8-13D47DFEC5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2C6899-06EF-43BE-AB28-5753D9B09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D2677B-2249-4282-96CC-3FFA79A28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7FB6EF-83E1-4309-A18B-22B2B5812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514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40D9EA6-37BA-4028-865F-5DFB47C890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EB0718-706C-4A97-A04A-68C3285935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C2CDEE-6558-488D-9DC5-225447B6E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0F0B60-3E1E-4579-9BD1-79DF4094B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20E41F-C49A-4E81-87A4-2148B5124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86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9387BE-F5DF-4299-A24F-9A5156DC7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DB02F3-563B-4D89-8F8A-ABF8F18A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ABFFE5-E8EB-4BD2-B315-FF8EC62AA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D45F3-E549-4632-8D72-EA55642F9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BC7BF7-882F-4354-A659-0A9469AF8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422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E5E97D-529F-4033-8C53-C23902BDF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B7769F-72BB-483F-9601-C567AB565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B4C76-1595-4426-8F4F-86396CB46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ED4D2A-160B-43FA-976E-86DEBAF43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F76578-47EB-4A79-A6F9-45D877540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225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8480F-3F9F-4111-94C3-2243D16AC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3A24B2-F843-4231-B729-ABA91E4FA5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F3B69D-3317-40D9-BB26-ECC068886D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0231A9-DD92-495F-B206-BDD788333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2A90C8-B052-4844-AA89-52274F00A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08DFC5-659F-4B38-83CA-C60FE4377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411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634949-5A25-4795-9ABD-7479A4861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4B3632-6DE1-4CC4-B9FA-6D4CF44DC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130CBCD-971F-49E2-9279-B84012F075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549CF23-2543-4CCB-9441-B04619E28D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031E5D-788F-4BA2-A596-6F12994589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C851C8-2461-48B5-B274-1A00F5653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38E2370-93FE-4CC4-AB4E-2DB1B563F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CD7BC47-4272-4127-986D-153817838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603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EA2A9C-4D47-4884-81AD-CC27E166E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EEB084-4E87-429A-97B7-D711B437D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B381D42-34F6-40AE-B90E-60F818876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193591-1539-442E-8AE5-315DE9EBB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432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EF7AD2-C5EB-412F-B48B-AB5211A9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F317D12-3DC2-4F54-AAAD-61037DC39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539D34-C523-4B08-AC78-BF9CF052C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457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8E1BC-D732-4AFC-B6DA-5459B2983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09683D-A883-4667-99FB-4181C1AC3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389B2D-111B-4E5E-ACC7-F441217B1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540D86-2F24-4BA2-9D91-D19B778FC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F0AB8-ECFF-4D17-B646-EDB7834B6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EEFA81-7961-4F07-88A0-BA9A6AFDE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609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CD0CC9-F4C6-4D34-B3DC-4D80E9998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8642DD3-21FA-437C-AA82-8253A621C9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4A8725-A73C-4BFE-9402-DB934F724B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336484-9092-4651-BE7E-A6637FD7F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DB7F22-CCF3-42D1-8937-9C9E45B51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789D79-DEA5-471A-9A9E-A2CFD59D5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4374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F00C6EB-8644-4058-AF95-600415E28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513FD7-FA91-4AE9-A0C2-36EB0B4CA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BD3BCD-276F-4339-9FC2-6DFCC63E3E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15306-6646-42AE-9573-A81263B23DFA}" type="datetimeFigureOut">
              <a:rPr lang="ko-KR" altLang="en-US" smtClean="0"/>
              <a:t>2021-02-03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A06579-768C-4602-ACF3-B6B5800CEC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7D5085-ABF4-471B-813B-54C389CBA6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83427-C6A3-4904-BBDF-3FA8B54D54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978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951ECCA-A89D-4D07-AAF4-7B3662771647}"/>
              </a:ext>
            </a:extLst>
          </p:cNvPr>
          <p:cNvSpPr/>
          <p:nvPr/>
        </p:nvSpPr>
        <p:spPr>
          <a:xfrm>
            <a:off x="2901326" y="3488806"/>
            <a:ext cx="2127177" cy="622716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나선 비경 소개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5710F0-7E8A-426A-A6E4-56697A925BF7}"/>
              </a:ext>
            </a:extLst>
          </p:cNvPr>
          <p:cNvSpPr/>
          <p:nvPr/>
        </p:nvSpPr>
        <p:spPr>
          <a:xfrm>
            <a:off x="2901326" y="4905134"/>
            <a:ext cx="2156690" cy="622716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타겟층 분석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8F69F2B-9114-4A66-9741-61510A59837E}"/>
              </a:ext>
            </a:extLst>
          </p:cNvPr>
          <p:cNvSpPr/>
          <p:nvPr/>
        </p:nvSpPr>
        <p:spPr>
          <a:xfrm>
            <a:off x="7585500" y="3067239"/>
            <a:ext cx="2633608" cy="622716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 및 기획 의도 분석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B888979-B1D2-4F04-BF68-AEE2EDBB7F04}"/>
              </a:ext>
            </a:extLst>
          </p:cNvPr>
          <p:cNvSpPr/>
          <p:nvPr/>
        </p:nvSpPr>
        <p:spPr>
          <a:xfrm>
            <a:off x="7585500" y="4274291"/>
            <a:ext cx="2405403" cy="622716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개선 사항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C37CD99-5239-4E70-B64A-FBCB9974E9BD}"/>
              </a:ext>
            </a:extLst>
          </p:cNvPr>
          <p:cNvSpPr/>
          <p:nvPr/>
        </p:nvSpPr>
        <p:spPr>
          <a:xfrm>
            <a:off x="0" y="0"/>
            <a:ext cx="12191999" cy="2355273"/>
          </a:xfrm>
          <a:prstGeom prst="rect">
            <a:avLst/>
          </a:prstGeom>
          <a:solidFill>
            <a:schemeClr val="accent4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A3DE7272-A53D-4302-9F4F-D78423B58748}"/>
              </a:ext>
            </a:extLst>
          </p:cNvPr>
          <p:cNvSpPr/>
          <p:nvPr/>
        </p:nvSpPr>
        <p:spPr>
          <a:xfrm>
            <a:off x="3943927" y="581891"/>
            <a:ext cx="4313382" cy="1764146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FE7E74-12BE-439D-B122-D415FA3B8365}"/>
              </a:ext>
            </a:extLst>
          </p:cNvPr>
          <p:cNvSpPr txBox="1"/>
          <p:nvPr/>
        </p:nvSpPr>
        <p:spPr>
          <a:xfrm>
            <a:off x="3939305" y="1002299"/>
            <a:ext cx="43133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latin typeface="카페24 당당해" pitchFamily="2" charset="-127"/>
                <a:ea typeface="카페24 당당해" pitchFamily="2" charset="-127"/>
              </a:rPr>
              <a:t>CONTENT</a:t>
            </a:r>
            <a:endParaRPr lang="ko-KR" altLang="en-US" sz="6000" b="1" dirty="0">
              <a:latin typeface="카페24 당당해" pitchFamily="2" charset="-127"/>
              <a:ea typeface="카페24 당당해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765BB82-54DE-4D1F-B9BA-63B017267336}"/>
              </a:ext>
            </a:extLst>
          </p:cNvPr>
          <p:cNvGrpSpPr/>
          <p:nvPr/>
        </p:nvGrpSpPr>
        <p:grpSpPr>
          <a:xfrm>
            <a:off x="2205799" y="3508483"/>
            <a:ext cx="583361" cy="583361"/>
            <a:chOff x="2674189" y="3418021"/>
            <a:chExt cx="966158" cy="96615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4FFCCD5B-B03B-498C-98D8-DB4E9AC7EE5B}"/>
                </a:ext>
              </a:extLst>
            </p:cNvPr>
            <p:cNvSpPr/>
            <p:nvPr/>
          </p:nvSpPr>
          <p:spPr>
            <a:xfrm>
              <a:off x="2674189" y="3418021"/>
              <a:ext cx="966158" cy="966158"/>
            </a:xfrm>
            <a:prstGeom prst="ellipse">
              <a:avLst/>
            </a:prstGeom>
            <a:solidFill>
              <a:srgbClr val="7C91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60D81AB9-DA87-44F2-A682-D1A63A17E979}"/>
                </a:ext>
              </a:extLst>
            </p:cNvPr>
            <p:cNvSpPr/>
            <p:nvPr/>
          </p:nvSpPr>
          <p:spPr>
            <a:xfrm>
              <a:off x="2731929" y="3475761"/>
              <a:ext cx="850678" cy="850678"/>
            </a:xfrm>
            <a:prstGeom prst="ellipse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800" dirty="0">
                  <a:solidFill>
                    <a:srgbClr val="424F65"/>
                  </a:solidFill>
                </a:rPr>
                <a:t>1</a:t>
              </a:r>
              <a:endParaRPr lang="ko-KR" altLang="en-US" sz="4800" dirty="0">
                <a:solidFill>
                  <a:srgbClr val="424F65"/>
                </a:solidFill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1DF9728-3C2F-45B7-99FD-972CD65B874C}"/>
              </a:ext>
            </a:extLst>
          </p:cNvPr>
          <p:cNvGrpSpPr/>
          <p:nvPr/>
        </p:nvGrpSpPr>
        <p:grpSpPr>
          <a:xfrm>
            <a:off x="2205798" y="4944489"/>
            <a:ext cx="583361" cy="583361"/>
            <a:chOff x="2674189" y="3418021"/>
            <a:chExt cx="966158" cy="966158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738C293F-C20F-4F60-90F3-F2DF792F3F6F}"/>
                </a:ext>
              </a:extLst>
            </p:cNvPr>
            <p:cNvSpPr/>
            <p:nvPr/>
          </p:nvSpPr>
          <p:spPr>
            <a:xfrm>
              <a:off x="2674189" y="3418021"/>
              <a:ext cx="966158" cy="966158"/>
            </a:xfrm>
            <a:prstGeom prst="ellipse">
              <a:avLst/>
            </a:prstGeom>
            <a:solidFill>
              <a:srgbClr val="7C91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91DBDB20-8D3F-42D4-9CF1-613F5EA0E0BD}"/>
                </a:ext>
              </a:extLst>
            </p:cNvPr>
            <p:cNvSpPr/>
            <p:nvPr/>
          </p:nvSpPr>
          <p:spPr>
            <a:xfrm>
              <a:off x="2731929" y="3475761"/>
              <a:ext cx="850678" cy="850678"/>
            </a:xfrm>
            <a:prstGeom prst="ellipse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800" dirty="0">
                  <a:solidFill>
                    <a:srgbClr val="424F65"/>
                  </a:solidFill>
                </a:rPr>
                <a:t>2</a:t>
              </a:r>
              <a:endParaRPr lang="ko-KR" altLang="en-US" sz="4800" dirty="0">
                <a:solidFill>
                  <a:srgbClr val="424F65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63EFB5F-E7A7-4189-B258-1ECED874C847}"/>
              </a:ext>
            </a:extLst>
          </p:cNvPr>
          <p:cNvGrpSpPr/>
          <p:nvPr/>
        </p:nvGrpSpPr>
        <p:grpSpPr>
          <a:xfrm>
            <a:off x="6888886" y="3080398"/>
            <a:ext cx="583361" cy="583361"/>
            <a:chOff x="2674189" y="3418021"/>
            <a:chExt cx="966158" cy="96615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2351D7E6-04CA-4E72-A968-9CF37680FFDB}"/>
                </a:ext>
              </a:extLst>
            </p:cNvPr>
            <p:cNvSpPr/>
            <p:nvPr/>
          </p:nvSpPr>
          <p:spPr>
            <a:xfrm>
              <a:off x="2674189" y="3418021"/>
              <a:ext cx="966158" cy="966158"/>
            </a:xfrm>
            <a:prstGeom prst="ellipse">
              <a:avLst/>
            </a:prstGeom>
            <a:solidFill>
              <a:srgbClr val="7C91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4D1687D-148A-456C-8BC1-3B709594F706}"/>
                </a:ext>
              </a:extLst>
            </p:cNvPr>
            <p:cNvSpPr/>
            <p:nvPr/>
          </p:nvSpPr>
          <p:spPr>
            <a:xfrm>
              <a:off x="2731929" y="3475761"/>
              <a:ext cx="850678" cy="850678"/>
            </a:xfrm>
            <a:prstGeom prst="ellipse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800" dirty="0">
                  <a:solidFill>
                    <a:srgbClr val="424F65"/>
                  </a:solidFill>
                </a:rPr>
                <a:t>3</a:t>
              </a:r>
              <a:endParaRPr lang="ko-KR" altLang="en-US" sz="4800" dirty="0">
                <a:solidFill>
                  <a:srgbClr val="424F65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5ADACFA-882C-4AD3-A8C2-A8A590EA082F}"/>
              </a:ext>
            </a:extLst>
          </p:cNvPr>
          <p:cNvGrpSpPr/>
          <p:nvPr/>
        </p:nvGrpSpPr>
        <p:grpSpPr>
          <a:xfrm>
            <a:off x="6888886" y="4277789"/>
            <a:ext cx="583361" cy="583361"/>
            <a:chOff x="2674189" y="3418021"/>
            <a:chExt cx="966158" cy="96615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064E096F-F0E6-4A0E-BFFB-70CAA7BD3A84}"/>
                </a:ext>
              </a:extLst>
            </p:cNvPr>
            <p:cNvSpPr/>
            <p:nvPr/>
          </p:nvSpPr>
          <p:spPr>
            <a:xfrm>
              <a:off x="2674189" y="3418021"/>
              <a:ext cx="966158" cy="966158"/>
            </a:xfrm>
            <a:prstGeom prst="ellipse">
              <a:avLst/>
            </a:prstGeom>
            <a:solidFill>
              <a:srgbClr val="7C91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48F4DA3-145A-4CAB-8491-521A5011F7E0}"/>
                </a:ext>
              </a:extLst>
            </p:cNvPr>
            <p:cNvSpPr/>
            <p:nvPr/>
          </p:nvSpPr>
          <p:spPr>
            <a:xfrm>
              <a:off x="2731929" y="3475761"/>
              <a:ext cx="850678" cy="850678"/>
            </a:xfrm>
            <a:prstGeom prst="ellipse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800" dirty="0">
                  <a:solidFill>
                    <a:srgbClr val="424F65"/>
                  </a:solidFill>
                </a:rPr>
                <a:t>4</a:t>
              </a:r>
              <a:endParaRPr lang="ko-KR" altLang="en-US" sz="4800" dirty="0">
                <a:solidFill>
                  <a:srgbClr val="424F65"/>
                </a:solidFill>
              </a:endParaRPr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A777107-3B91-4E45-A949-404F84E4541C}"/>
              </a:ext>
            </a:extLst>
          </p:cNvPr>
          <p:cNvSpPr/>
          <p:nvPr/>
        </p:nvSpPr>
        <p:spPr>
          <a:xfrm>
            <a:off x="7573229" y="5471682"/>
            <a:ext cx="2405403" cy="622716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총평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CE2A08A-78DC-4DEA-B380-02CD5609A53A}"/>
              </a:ext>
            </a:extLst>
          </p:cNvPr>
          <p:cNvGrpSpPr/>
          <p:nvPr/>
        </p:nvGrpSpPr>
        <p:grpSpPr>
          <a:xfrm>
            <a:off x="6876614" y="5511037"/>
            <a:ext cx="583361" cy="583361"/>
            <a:chOff x="2674189" y="3418021"/>
            <a:chExt cx="966158" cy="966158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74655C79-94EC-4239-85DB-69D1E2545FF8}"/>
                </a:ext>
              </a:extLst>
            </p:cNvPr>
            <p:cNvSpPr/>
            <p:nvPr/>
          </p:nvSpPr>
          <p:spPr>
            <a:xfrm>
              <a:off x="2674189" y="3418021"/>
              <a:ext cx="966158" cy="966158"/>
            </a:xfrm>
            <a:prstGeom prst="ellipse">
              <a:avLst/>
            </a:prstGeom>
            <a:solidFill>
              <a:srgbClr val="7C91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AD355B3-58A5-4D9D-BDA1-99ACB70A9099}"/>
                </a:ext>
              </a:extLst>
            </p:cNvPr>
            <p:cNvSpPr/>
            <p:nvPr/>
          </p:nvSpPr>
          <p:spPr>
            <a:xfrm>
              <a:off x="2731929" y="3475761"/>
              <a:ext cx="850678" cy="850678"/>
            </a:xfrm>
            <a:prstGeom prst="ellipse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800" dirty="0">
                  <a:solidFill>
                    <a:srgbClr val="424F65"/>
                  </a:solidFill>
                </a:rPr>
                <a:t>5</a:t>
              </a:r>
              <a:endParaRPr lang="ko-KR" altLang="en-US" sz="4800" dirty="0">
                <a:solidFill>
                  <a:srgbClr val="424F6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1496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E89F10A-368B-4FBC-AF38-A59C80429C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38" r="24061" b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E8DAFBC4-7FBD-443F-A36D-B544797086FC}"/>
              </a:ext>
            </a:extLst>
          </p:cNvPr>
          <p:cNvSpPr/>
          <p:nvPr/>
        </p:nvSpPr>
        <p:spPr>
          <a:xfrm>
            <a:off x="7000874" y="3609976"/>
            <a:ext cx="3705225" cy="571500"/>
          </a:xfrm>
          <a:prstGeom prst="flowChartTerminator">
            <a:avLst/>
          </a:prstGeom>
          <a:gradFill flip="none" rotWithShape="1">
            <a:gsLst>
              <a:gs pos="50000">
                <a:schemeClr val="bg1">
                  <a:lumMod val="65000"/>
                  <a:alpha val="50000"/>
                </a:schemeClr>
              </a:gs>
              <a:gs pos="75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  <a:gs pos="0">
                <a:schemeClr val="tx1">
                  <a:alpha val="85000"/>
                </a:schemeClr>
              </a:gs>
            </a:gsLst>
            <a:lin ang="21594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나선 비경 역 기획 포트폴리오</a:t>
            </a:r>
          </a:p>
        </p:txBody>
      </p:sp>
      <p:pic>
        <p:nvPicPr>
          <p:cNvPr id="1034" name="Picture 10" descr="리뷰] 콘솔과 모바일의 벽을 허무는 도전 '원신' : 뉴스줌">
            <a:extLst>
              <a:ext uri="{FF2B5EF4-FFF2-40B4-BE49-F238E27FC236}">
                <a16:creationId xmlns:a16="http://schemas.microsoft.com/office/drawing/2014/main" id="{75A5D3D3-7F6B-46C2-A241-085301D806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2125" y1="44444" x2="42125" y2="44444"/>
                        <a14:foregroundMark x1="53000" y1="50222" x2="53000" y2="50222"/>
                        <a14:foregroundMark x1="58750" y1="52444" x2="58750" y2="52444"/>
                        <a14:foregroundMark x1="53250" y1="61333" x2="53250" y2="61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75" t="31334"/>
          <a:stretch/>
        </p:blipFill>
        <p:spPr bwMode="auto">
          <a:xfrm>
            <a:off x="-1" y="-1"/>
            <a:ext cx="4848225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9223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F50881CE-DC7D-40E3-9D4B-141A0D52A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23CD71B-A704-4785-937E-890EDBB6BBC8}"/>
              </a:ext>
            </a:extLst>
          </p:cNvPr>
          <p:cNvSpPr/>
          <p:nvPr/>
        </p:nvSpPr>
        <p:spPr>
          <a:xfrm>
            <a:off x="0" y="0"/>
            <a:ext cx="12192000" cy="84452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F4DA8E-79AF-403F-A0DC-93DAAE0D1BDD}"/>
              </a:ext>
            </a:extLst>
          </p:cNvPr>
          <p:cNvSpPr/>
          <p:nvPr/>
        </p:nvSpPr>
        <p:spPr>
          <a:xfrm>
            <a:off x="0" y="844524"/>
            <a:ext cx="12192000" cy="6013476"/>
          </a:xfrm>
          <a:prstGeom prst="rect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D043953-8308-443E-8B35-B180C0BD43C1}"/>
              </a:ext>
            </a:extLst>
          </p:cNvPr>
          <p:cNvGrpSpPr/>
          <p:nvPr/>
        </p:nvGrpSpPr>
        <p:grpSpPr>
          <a:xfrm>
            <a:off x="114300" y="1216074"/>
            <a:ext cx="5873749" cy="666750"/>
            <a:chOff x="200025" y="1581150"/>
            <a:chExt cx="5486400" cy="66675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5744C78-9684-4916-97D6-FEE3D81BD4CB}"/>
                </a:ext>
              </a:extLst>
            </p:cNvPr>
            <p:cNvSpPr/>
            <p:nvPr/>
          </p:nvSpPr>
          <p:spPr>
            <a:xfrm>
              <a:off x="200025" y="1581150"/>
              <a:ext cx="5486400" cy="666750"/>
            </a:xfrm>
            <a:prstGeom prst="rect">
              <a:avLst/>
            </a:prstGeom>
            <a:solidFill>
              <a:srgbClr val="ECE5D8"/>
            </a:solidFill>
            <a:ln>
              <a:solidFill>
                <a:srgbClr val="D8D3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2C04403-FB6C-4B07-AB8A-047C81DC00EA}"/>
                </a:ext>
              </a:extLst>
            </p:cNvPr>
            <p:cNvSpPr/>
            <p:nvPr/>
          </p:nvSpPr>
          <p:spPr>
            <a:xfrm>
              <a:off x="269081" y="1647825"/>
              <a:ext cx="5348288" cy="533400"/>
            </a:xfrm>
            <a:prstGeom prst="rect">
              <a:avLst/>
            </a:prstGeom>
            <a:solidFill>
              <a:srgbClr val="ECE5D8"/>
            </a:solidFill>
            <a:ln w="25400">
              <a:solidFill>
                <a:srgbClr val="D8D3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1600" dirty="0">
                  <a:solidFill>
                    <a:srgbClr val="495366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나선 비경 소개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931A49D-A035-48CC-BE5B-F041E550391D}"/>
              </a:ext>
            </a:extLst>
          </p:cNvPr>
          <p:cNvGrpSpPr/>
          <p:nvPr/>
        </p:nvGrpSpPr>
        <p:grpSpPr>
          <a:xfrm>
            <a:off x="307974" y="2136799"/>
            <a:ext cx="5486400" cy="666750"/>
            <a:chOff x="200025" y="1581150"/>
            <a:chExt cx="5486400" cy="66675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88D0F45-2C47-448B-82BB-13B66A635944}"/>
                </a:ext>
              </a:extLst>
            </p:cNvPr>
            <p:cNvSpPr/>
            <p:nvPr/>
          </p:nvSpPr>
          <p:spPr>
            <a:xfrm>
              <a:off x="200025" y="1581150"/>
              <a:ext cx="5486400" cy="666750"/>
            </a:xfrm>
            <a:prstGeom prst="rect">
              <a:avLst/>
            </a:prstGeom>
            <a:solidFill>
              <a:srgbClr val="495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E36D954-E6DC-4AAC-B896-BB65491CAF02}"/>
                </a:ext>
              </a:extLst>
            </p:cNvPr>
            <p:cNvSpPr/>
            <p:nvPr/>
          </p:nvSpPr>
          <p:spPr>
            <a:xfrm>
              <a:off x="269081" y="1647825"/>
              <a:ext cx="5348288" cy="533400"/>
            </a:xfrm>
            <a:prstGeom prst="rect">
              <a:avLst/>
            </a:prstGeom>
            <a:solidFill>
              <a:srgbClr val="495366"/>
            </a:solidFill>
            <a:ln w="25400">
              <a:solidFill>
                <a:srgbClr val="D8D3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1600" dirty="0">
                  <a:solidFill>
                    <a:srgbClr val="ECE5D8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타겟층 분석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A834E8A-E25B-4C95-8BD5-01DF8F44E899}"/>
              </a:ext>
            </a:extLst>
          </p:cNvPr>
          <p:cNvGrpSpPr/>
          <p:nvPr/>
        </p:nvGrpSpPr>
        <p:grpSpPr>
          <a:xfrm>
            <a:off x="307974" y="3057524"/>
            <a:ext cx="5486400" cy="666750"/>
            <a:chOff x="200025" y="1581150"/>
            <a:chExt cx="5486400" cy="66675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9952740-435C-4952-8682-57533629C9B8}"/>
                </a:ext>
              </a:extLst>
            </p:cNvPr>
            <p:cNvSpPr/>
            <p:nvPr/>
          </p:nvSpPr>
          <p:spPr>
            <a:xfrm>
              <a:off x="200025" y="1581150"/>
              <a:ext cx="5486400" cy="666750"/>
            </a:xfrm>
            <a:prstGeom prst="rect">
              <a:avLst/>
            </a:prstGeom>
            <a:solidFill>
              <a:srgbClr val="495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2FF0AD9-C9B8-4BD4-B177-FA6967E50330}"/>
                </a:ext>
              </a:extLst>
            </p:cNvPr>
            <p:cNvSpPr/>
            <p:nvPr/>
          </p:nvSpPr>
          <p:spPr>
            <a:xfrm>
              <a:off x="269081" y="1647825"/>
              <a:ext cx="5348288" cy="533400"/>
            </a:xfrm>
            <a:prstGeom prst="rect">
              <a:avLst/>
            </a:prstGeom>
            <a:solidFill>
              <a:srgbClr val="495366"/>
            </a:solidFill>
            <a:ln w="25400">
              <a:solidFill>
                <a:srgbClr val="D8D3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1600" dirty="0">
                  <a:solidFill>
                    <a:srgbClr val="ECE5D8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컨텐츠 및 기획의도 분석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7007178-41DF-4527-888E-8FB5915FB8E4}"/>
              </a:ext>
            </a:extLst>
          </p:cNvPr>
          <p:cNvGrpSpPr/>
          <p:nvPr/>
        </p:nvGrpSpPr>
        <p:grpSpPr>
          <a:xfrm>
            <a:off x="307974" y="3978249"/>
            <a:ext cx="5486400" cy="666750"/>
            <a:chOff x="200025" y="1581150"/>
            <a:chExt cx="5486400" cy="66675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B1711EB-BE4A-4AA1-B5F5-AB83D15678E7}"/>
                </a:ext>
              </a:extLst>
            </p:cNvPr>
            <p:cNvSpPr/>
            <p:nvPr/>
          </p:nvSpPr>
          <p:spPr>
            <a:xfrm>
              <a:off x="200025" y="1581150"/>
              <a:ext cx="5486400" cy="666750"/>
            </a:xfrm>
            <a:prstGeom prst="rect">
              <a:avLst/>
            </a:prstGeom>
            <a:solidFill>
              <a:srgbClr val="495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6A5BF02-6B47-4155-BEA9-097E93A8E4E0}"/>
                </a:ext>
              </a:extLst>
            </p:cNvPr>
            <p:cNvSpPr/>
            <p:nvPr/>
          </p:nvSpPr>
          <p:spPr>
            <a:xfrm>
              <a:off x="269081" y="1647825"/>
              <a:ext cx="5348288" cy="533400"/>
            </a:xfrm>
            <a:prstGeom prst="rect">
              <a:avLst/>
            </a:prstGeom>
            <a:solidFill>
              <a:srgbClr val="495366"/>
            </a:solidFill>
            <a:ln w="25400">
              <a:solidFill>
                <a:srgbClr val="D8D3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1600" dirty="0">
                  <a:solidFill>
                    <a:srgbClr val="ECE5D8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개선 사항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C5E7D0D-B26B-4F4A-9F09-FDD4FA24F34F}"/>
              </a:ext>
            </a:extLst>
          </p:cNvPr>
          <p:cNvGrpSpPr/>
          <p:nvPr/>
        </p:nvGrpSpPr>
        <p:grpSpPr>
          <a:xfrm>
            <a:off x="307974" y="4898975"/>
            <a:ext cx="5486400" cy="666750"/>
            <a:chOff x="200025" y="1581150"/>
            <a:chExt cx="5486400" cy="666750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7641180-4C2A-47E9-BB44-681CC2AA95A6}"/>
                </a:ext>
              </a:extLst>
            </p:cNvPr>
            <p:cNvSpPr/>
            <p:nvPr/>
          </p:nvSpPr>
          <p:spPr>
            <a:xfrm>
              <a:off x="200025" y="1581150"/>
              <a:ext cx="5486400" cy="666750"/>
            </a:xfrm>
            <a:prstGeom prst="rect">
              <a:avLst/>
            </a:prstGeom>
            <a:solidFill>
              <a:srgbClr val="495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1653726-7061-4216-9050-F83999D424CA}"/>
                </a:ext>
              </a:extLst>
            </p:cNvPr>
            <p:cNvSpPr/>
            <p:nvPr/>
          </p:nvSpPr>
          <p:spPr>
            <a:xfrm>
              <a:off x="269081" y="1647825"/>
              <a:ext cx="5348288" cy="533400"/>
            </a:xfrm>
            <a:prstGeom prst="rect">
              <a:avLst/>
            </a:prstGeom>
            <a:solidFill>
              <a:srgbClr val="495366"/>
            </a:solidFill>
            <a:ln w="25400">
              <a:solidFill>
                <a:srgbClr val="D8D3C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1600">
                  <a:solidFill>
                    <a:srgbClr val="ECE5D8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총평</a:t>
              </a:r>
              <a:endParaRPr lang="ko-KR" altLang="en-US" sz="1600" dirty="0">
                <a:solidFill>
                  <a:srgbClr val="ECE5D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10DA9A8-8332-42F4-925F-021AF3831131}"/>
              </a:ext>
            </a:extLst>
          </p:cNvPr>
          <p:cNvSpPr/>
          <p:nvPr/>
        </p:nvSpPr>
        <p:spPr>
          <a:xfrm>
            <a:off x="877082" y="9525"/>
            <a:ext cx="2127177" cy="61912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rgbClr val="D0B98C"/>
                </a:solidFill>
                <a:latin typeface="카페24 당당해" pitchFamily="2" charset="-127"/>
                <a:ea typeface="카페24 당당해" pitchFamily="2" charset="-127"/>
              </a:rPr>
              <a:t>목차</a:t>
            </a:r>
          </a:p>
        </p:txBody>
      </p:sp>
      <p:sp>
        <p:nvSpPr>
          <p:cNvPr id="28" name="별: 꼭짓점 4개 27">
            <a:extLst>
              <a:ext uri="{FF2B5EF4-FFF2-40B4-BE49-F238E27FC236}">
                <a16:creationId xmlns:a16="http://schemas.microsoft.com/office/drawing/2014/main" id="{C27F73E2-264B-4FEF-9D24-ABF63E74FFB6}"/>
              </a:ext>
            </a:extLst>
          </p:cNvPr>
          <p:cNvSpPr/>
          <p:nvPr/>
        </p:nvSpPr>
        <p:spPr>
          <a:xfrm>
            <a:off x="170458" y="178809"/>
            <a:ext cx="617934" cy="547255"/>
          </a:xfrm>
          <a:prstGeom prst="star4">
            <a:avLst>
              <a:gd name="adj" fmla="val 24314"/>
            </a:avLst>
          </a:prstGeom>
          <a:solidFill>
            <a:schemeClr val="accent4"/>
          </a:solidFill>
          <a:ln>
            <a:noFill/>
          </a:ln>
          <a:effectLst>
            <a:glow rad="1270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5587E126-5902-4745-B5B7-BC349C8DE830}"/>
              </a:ext>
            </a:extLst>
          </p:cNvPr>
          <p:cNvCxnSpPr/>
          <p:nvPr/>
        </p:nvCxnSpPr>
        <p:spPr>
          <a:xfrm>
            <a:off x="924707" y="506989"/>
            <a:ext cx="171371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2219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B451C62B-38C3-4AC6-859B-0D3AF6C7E15E}"/>
              </a:ext>
            </a:extLst>
          </p:cNvPr>
          <p:cNvGrpSpPr/>
          <p:nvPr/>
        </p:nvGrpSpPr>
        <p:grpSpPr>
          <a:xfrm>
            <a:off x="0" y="0"/>
            <a:ext cx="12192000" cy="6858001"/>
            <a:chOff x="0" y="0"/>
            <a:chExt cx="12192000" cy="685800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F6921A9-CD9A-4F9C-BE47-820ED498EDA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각 삼각형 7">
              <a:extLst>
                <a:ext uri="{FF2B5EF4-FFF2-40B4-BE49-F238E27FC236}">
                  <a16:creationId xmlns:a16="http://schemas.microsoft.com/office/drawing/2014/main" id="{F0DFEDCB-8FB4-4BB9-9C29-153C03924927}"/>
                </a:ext>
              </a:extLst>
            </p:cNvPr>
            <p:cNvSpPr/>
            <p:nvPr/>
          </p:nvSpPr>
          <p:spPr>
            <a:xfrm flipH="1">
              <a:off x="3267075" y="2857500"/>
              <a:ext cx="8924925" cy="4000500"/>
            </a:xfrm>
            <a:prstGeom prst="rtTriangle">
              <a:avLst/>
            </a:prstGeom>
            <a:solidFill>
              <a:srgbClr val="ECC6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Picture 4">
              <a:extLst>
                <a:ext uri="{FF2B5EF4-FFF2-40B4-BE49-F238E27FC236}">
                  <a16:creationId xmlns:a16="http://schemas.microsoft.com/office/drawing/2014/main" id="{B7E5D58F-DC88-4877-9F9B-246A825080A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572" r="25916" b="13632"/>
            <a:stretch/>
          </p:blipFill>
          <p:spPr bwMode="auto">
            <a:xfrm>
              <a:off x="8181975" y="934889"/>
              <a:ext cx="4010025" cy="59231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2C546AE5-CB9C-4943-BDC9-C66812D0B0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17" r="13349"/>
            <a:stretch/>
          </p:blipFill>
          <p:spPr bwMode="auto">
            <a:xfrm>
              <a:off x="3762377" y="1"/>
              <a:ext cx="6762749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31A7278-1E70-4848-81B6-C2E50B433100}"/>
              </a:ext>
            </a:extLst>
          </p:cNvPr>
          <p:cNvSpPr txBox="1"/>
          <p:nvPr/>
        </p:nvSpPr>
        <p:spPr>
          <a:xfrm rot="20700000">
            <a:off x="571500" y="2367171"/>
            <a:ext cx="45529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 err="1">
                <a:solidFill>
                  <a:srgbClr val="ECC69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페보니우스</a:t>
            </a:r>
            <a:r>
              <a:rPr lang="ko-KR" altLang="en-US" sz="6600" dirty="0">
                <a:solidFill>
                  <a:srgbClr val="ECC69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6600" dirty="0">
              <a:solidFill>
                <a:srgbClr val="ECC69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6600" dirty="0">
                <a:solidFill>
                  <a:srgbClr val="ECC69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기사단</a:t>
            </a:r>
          </a:p>
        </p:txBody>
      </p:sp>
    </p:spTree>
    <p:extLst>
      <p:ext uri="{BB962C8B-B14F-4D97-AF65-F5344CB8AC3E}">
        <p14:creationId xmlns:p14="http://schemas.microsoft.com/office/powerpoint/2010/main" val="2346321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39</Words>
  <Application>Microsoft Office PowerPoint</Application>
  <PresentationFormat>와이드스크린</PresentationFormat>
  <Paragraphs>20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나눔스퀘어 Bold</vt:lpstr>
      <vt:lpstr>나눔스퀘어 ExtraBold</vt:lpstr>
      <vt:lpstr>맑은 고딕</vt:lpstr>
      <vt:lpstr>카페24 당당해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조 성훈</cp:lastModifiedBy>
  <cp:revision>11</cp:revision>
  <dcterms:created xsi:type="dcterms:W3CDTF">2021-01-27T05:03:46Z</dcterms:created>
  <dcterms:modified xsi:type="dcterms:W3CDTF">2021-02-03T07:35:53Z</dcterms:modified>
</cp:coreProperties>
</file>

<file path=docProps/thumbnail.jpeg>
</file>